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Montserrat SemiBold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DCD11E-4711-44DC-9653-328A65AEC796}">
  <a:tblStyle styleId="{B8DCD11E-4711-44DC-9653-328A65AEC7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62287" y="1826865"/>
            <a:ext cx="6067425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D97706"/>
                </a:solidFill>
                <a:latin typeface="Times"/>
                <a:ea typeface="Times"/>
                <a:cs typeface="Times"/>
                <a:sym typeface="Times"/>
              </a:rPr>
              <a:t>INSTITUT KESEHATAN RAJAWALI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910601" y="2560290"/>
            <a:ext cx="6370796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Manual Book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1" i="0" u="none" strike="noStrike" cap="none">
                <a:solidFill>
                  <a:srgbClr val="1E40AF"/>
                </a:solidFill>
                <a:latin typeface="Montserrat"/>
                <a:ea typeface="Montserrat"/>
                <a:cs typeface="Montserrat"/>
                <a:sym typeface="Montserrat"/>
              </a:rPr>
              <a:t> Aplikasi Yudisium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062287" y="4141440"/>
            <a:ext cx="606742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Panduan Lengkap Pendaftaran Yudisium Bagi Mahasiswa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5143500" y="4983360"/>
            <a:ext cx="1905000" cy="9525"/>
          </a:xfrm>
          <a:prstGeom prst="rect">
            <a:avLst/>
          </a:prstGeom>
          <a:noFill/>
          <a:ln w="9525" cap="flat" cmpd="sng">
            <a:solidFill>
              <a:srgbClr val="CBD5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5937" y="2077491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2"/>
          <p:cNvSpPr txBox="1"/>
          <p:nvPr/>
        </p:nvSpPr>
        <p:spPr>
          <a:xfrm>
            <a:off x="6334125" y="2077491"/>
            <a:ext cx="555069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Butuh Bantuan?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6334125" y="2525166"/>
            <a:ext cx="5286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Jika mengalami kendala teknis atau pertanyaan seputar aplikasi:</a:t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6334125" y="4384327"/>
            <a:ext cx="5286375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6334125" y="4689127"/>
            <a:ext cx="555069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Logout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6334125" y="5136802"/>
            <a:ext cx="52863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Klik menu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Logout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di pojok kanan atas untuk mengakhiri sesi dengan aman.</a:t>
            </a:r>
            <a:endParaRPr/>
          </a:p>
        </p:txBody>
      </p:sp>
      <p:pic>
        <p:nvPicPr>
          <p:cNvPr id="267" name="Google Shape;26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3562" y="2125116"/>
            <a:ext cx="27622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/>
        </p:nvSpPr>
        <p:spPr>
          <a:xfrm>
            <a:off x="6334125" y="2989957"/>
            <a:ext cx="5286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Hubungi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BAAK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atau Admin Prodi.</a:t>
            </a:r>
            <a:endParaRPr/>
          </a:p>
        </p:txBody>
      </p:sp>
      <p:sp>
        <p:nvSpPr>
          <p:cNvPr id="269" name="Google Shape;269;p22"/>
          <p:cNvSpPr txBox="1"/>
          <p:nvPr/>
        </p:nvSpPr>
        <p:spPr>
          <a:xfrm>
            <a:off x="6334125" y="3407122"/>
            <a:ext cx="5286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Sertakan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Screenshot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kendala.</a:t>
            </a:r>
            <a:endParaRPr/>
          </a:p>
        </p:txBody>
      </p:sp>
      <p:sp>
        <p:nvSpPr>
          <p:cNvPr id="270" name="Google Shape;270;p22"/>
          <p:cNvSpPr txBox="1"/>
          <p:nvPr/>
        </p:nvSpPr>
        <p:spPr>
          <a:xfrm>
            <a:off x="6334125" y="3824287"/>
            <a:ext cx="528637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Sebutkan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NPM</a:t>
            </a:r>
            <a:r>
              <a:rPr lang="en-US" sz="1350" b="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pengecekan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271" name="Google Shape;271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3042344"/>
            <a:ext cx="1333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3459509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4125" y="3876675"/>
            <a:ext cx="1905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Bantuan &amp; Kontak</a:t>
            </a:r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286000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1500" y="2286000"/>
            <a:ext cx="555069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Tentang Aplikasi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2733675"/>
            <a:ext cx="5286375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Aplikasi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Yudisium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digunakan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oleh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mahasiswa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Institut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Kesehatan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Rajawali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melakukan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proses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pendaftaran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yudisium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secara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terintegrasi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online.</a:t>
            </a:r>
            <a:endParaRPr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3699420"/>
            <a:ext cx="5286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Melalui sistem ini, mahasiswa dapat: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95325" y="4125158"/>
            <a:ext cx="666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62000" y="4126110"/>
            <a:ext cx="50958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Mengisi formulir biodata lengkap.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95325" y="4399448"/>
            <a:ext cx="666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762000" y="4400401"/>
            <a:ext cx="50958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Mengunggah berkas persyaratan.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95325" y="4673738"/>
            <a:ext cx="666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762000" y="4674691"/>
            <a:ext cx="50958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Memantau status verifikasi secara real-time.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695325" y="4948029"/>
            <a:ext cx="666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62000" y="4948981"/>
            <a:ext cx="50958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Menerima notifikasi revisi dari Admin/Prodi.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Pendahuluan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345" y="2085250"/>
            <a:ext cx="6215821" cy="3829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74565"/>
            <a:ext cx="3492549" cy="29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74565"/>
            <a:ext cx="3492549" cy="29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74565"/>
            <a:ext cx="3492549" cy="295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6700" y="276984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1637615" y="3722340"/>
            <a:ext cx="136017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Langkah 1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074674" y="4170025"/>
            <a:ext cx="269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Buka alamat website resmi: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https://yudisium.rajawali.ac.id</a:t>
            </a:r>
            <a:endParaRPr/>
          </a:p>
        </p:txBody>
      </p:sp>
      <p:pic>
        <p:nvPicPr>
          <p:cNvPr id="120" name="Google Shape;120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0" y="276984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5390911" y="3722340"/>
            <a:ext cx="1410176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Langkah 2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4645074" y="4170015"/>
            <a:ext cx="290190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Klik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Login </a:t>
            </a:r>
            <a:r>
              <a:rPr lang="en-US" sz="1350" b="1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Mahasiswa</a:t>
            </a:r>
            <a:r>
              <a:rPr lang="en-US" sz="1350" b="1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(Google)</a:t>
            </a:r>
            <a:r>
              <a:rPr lang="en-US" sz="1350" b="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Masukkan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email </a:t>
            </a:r>
            <a:r>
              <a:rPr lang="en-US" sz="1350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aktif</a:t>
            </a:r>
            <a:r>
              <a:rPr lang="en-US" sz="1350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Anda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jika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diminta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oleh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sistem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123" name="Google Shape;123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93299" y="276984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8874174" y="3722340"/>
            <a:ext cx="2000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Login Pertama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8423374" y="4170015"/>
            <a:ext cx="29019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Jika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baru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pertama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login,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masukkan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135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Nama </a:t>
            </a:r>
            <a:r>
              <a:rPr lang="en-US" sz="135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Ibu</a:t>
            </a:r>
            <a:r>
              <a:rPr lang="en-US" sz="135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Kandung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menautkan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akun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126" name="Google Shape;126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27200" y="296034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15025" y="2960340"/>
            <a:ext cx="3619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36174" y="2960340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Akses &amp; Login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571500" y="571500"/>
            <a:ext cx="555069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Dashboard Mahasiswa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571500" y="1209675"/>
            <a:ext cx="5286375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571500" y="1619250"/>
            <a:ext cx="5286375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Setelah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login, dashboard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adalah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halaman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utama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status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terkini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Anda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Informasi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tersedia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meliputi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</p:txBody>
      </p:sp>
      <p:sp>
        <p:nvSpPr>
          <p:cNvPr id="140" name="Google Shape;140;p16"/>
          <p:cNvSpPr txBox="1"/>
          <p:nvPr/>
        </p:nvSpPr>
        <p:spPr>
          <a:xfrm>
            <a:off x="571500" y="2737395"/>
            <a:ext cx="5286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Status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Pendaftaran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(Draft, </a:t>
            </a:r>
            <a:r>
              <a:rPr lang="en-US" sz="1350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Submited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Revisi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Approved).</a:t>
            </a:r>
            <a:endParaRPr dirty="0"/>
          </a:p>
        </p:txBody>
      </p:sp>
      <p:sp>
        <p:nvSpPr>
          <p:cNvPr id="141" name="Google Shape;141;p16"/>
          <p:cNvSpPr txBox="1"/>
          <p:nvPr/>
        </p:nvSpPr>
        <p:spPr>
          <a:xfrm>
            <a:off x="571500" y="3428851"/>
            <a:ext cx="52863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Notifikasi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Informasi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berkas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belum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lengkap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pesan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revisi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42" name="Google Shape;142;p16"/>
          <p:cNvSpPr txBox="1"/>
          <p:nvPr/>
        </p:nvSpPr>
        <p:spPr>
          <a:xfrm>
            <a:off x="571500" y="4120306"/>
            <a:ext cx="5286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Riwayat: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Log perubahan status pendaftaran Anda.</a:t>
            </a:r>
            <a:endParaRPr/>
          </a:p>
        </p:txBody>
      </p:sp>
      <p:pic>
        <p:nvPicPr>
          <p:cNvPr id="143" name="Google Shape;14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89783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81238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72694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704" y="1619250"/>
            <a:ext cx="6426318" cy="3401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15616"/>
            <a:ext cx="5286375" cy="327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315616"/>
            <a:ext cx="5286375" cy="327451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904875" y="2601366"/>
            <a:ext cx="49006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&amp; Berkas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904875" y="3049041"/>
            <a:ext cx="466725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Tahap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awal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pengisian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oleh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mahasiswa</a:t>
            </a:r>
            <a:r>
              <a:rPr lang="en-US" sz="12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55" name="Google Shape;155;p17"/>
          <p:cNvSpPr txBox="1"/>
          <p:nvPr/>
        </p:nvSpPr>
        <p:spPr>
          <a:xfrm>
            <a:off x="6667500" y="2601366"/>
            <a:ext cx="49006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Validasi Institusi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6667500" y="3049041"/>
            <a:ext cx="466725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Verifikasi otomatis/manual oleh unit terkait.</a:t>
            </a:r>
            <a:endParaRPr/>
          </a:p>
        </p:txBody>
      </p:sp>
      <p:pic>
        <p:nvPicPr>
          <p:cNvPr id="157" name="Google Shape;157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875" y="2629941"/>
            <a:ext cx="2476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1381125" y="3445222"/>
            <a:ext cx="4191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Biodata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Mahasiswa</a:t>
            </a:r>
            <a:r>
              <a:rPr lang="en-US" sz="1350" b="1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350" i="0" u="none" strike="noStrike" cap="none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Pengecekan</a:t>
            </a:r>
            <a:r>
              <a:rPr lang="en-US" sz="135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Biodata </a:t>
            </a:r>
            <a:r>
              <a:rPr lang="en-US" sz="1350" i="0" u="none" strike="noStrike" cap="none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Mahasiswa</a:t>
            </a:r>
            <a:r>
              <a:rPr lang="en-US" sz="135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i="0" u="none" strike="noStrike" cap="none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35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download </a:t>
            </a:r>
            <a:r>
              <a:rPr lang="en-US" sz="1350" i="0" u="none" strike="noStrike" cap="none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surat</a:t>
            </a:r>
            <a:r>
              <a:rPr lang="en-US" sz="135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i="0" u="none" strike="noStrike" cap="none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pernyataan</a:t>
            </a:r>
            <a:endParaRPr dirty="0"/>
          </a:p>
        </p:txBody>
      </p:sp>
      <p:sp>
        <p:nvSpPr>
          <p:cNvPr id="159" name="Google Shape;159;p17"/>
          <p:cNvSpPr txBox="1"/>
          <p:nvPr/>
        </p:nvSpPr>
        <p:spPr>
          <a:xfrm>
            <a:off x="1381125" y="4184302"/>
            <a:ext cx="4191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Berkas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Pendukung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Input detail TA, Upload </a:t>
            </a:r>
            <a:r>
              <a:rPr lang="en-US" sz="1350" b="0" i="0" u="none" strike="noStrike" cap="none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Foto</a:t>
            </a:r>
            <a:r>
              <a:rPr lang="en-US" sz="1350" b="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Upload Surat </a:t>
            </a:r>
            <a:r>
              <a:rPr lang="en-US" sz="1350" b="0" i="0" u="none" strike="noStrike" cap="none" dirty="0" err="1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Pernyataan</a:t>
            </a:r>
            <a:r>
              <a:rPr lang="en-US" sz="1350" b="0" i="0" u="none" strike="noStrike" cap="none" dirty="0" smtClean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160" name="Google Shape;160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0" y="2629941"/>
            <a:ext cx="2476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7143750" y="3445222"/>
            <a:ext cx="4191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Validasi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Prodi: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Cek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kelengkapan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akademik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62" name="Google Shape;162;p17"/>
          <p:cNvSpPr txBox="1"/>
          <p:nvPr/>
        </p:nvSpPr>
        <p:spPr>
          <a:xfrm>
            <a:off x="7143750" y="3910012"/>
            <a:ext cx="4191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Validasi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Laboratorium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Bebas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tanggungan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lab.</a:t>
            </a:r>
            <a:endParaRPr dirty="0"/>
          </a:p>
        </p:txBody>
      </p:sp>
      <p:sp>
        <p:nvSpPr>
          <p:cNvPr id="163" name="Google Shape;163;p17"/>
          <p:cNvSpPr txBox="1"/>
          <p:nvPr/>
        </p:nvSpPr>
        <p:spPr>
          <a:xfrm>
            <a:off x="7143750" y="4374802"/>
            <a:ext cx="4191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Validasi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Perpustakaan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Bebas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pustaka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64" name="Google Shape;164;p17"/>
          <p:cNvSpPr txBox="1"/>
          <p:nvPr/>
        </p:nvSpPr>
        <p:spPr>
          <a:xfrm>
            <a:off x="7143750" y="4839592"/>
            <a:ext cx="4191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Validasi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BAUK: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Status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pembayaran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71" name="Google Shape;171;p17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 Tahap Pendaftaran Yudisium</a:t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8389" y="3482231"/>
            <a:ext cx="503077" cy="474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2609" y="4230328"/>
            <a:ext cx="503077" cy="474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6604351" y="3435696"/>
            <a:ext cx="373947" cy="375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04350" y="3907959"/>
            <a:ext cx="373947" cy="375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04350" y="4391662"/>
            <a:ext cx="373947" cy="375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04349" y="4885164"/>
            <a:ext cx="373948" cy="381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286000"/>
            <a:ext cx="528637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286000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952500" y="2286000"/>
            <a:ext cx="4905375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Step 1: Biodata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Pastikan data Nama, NIM, dan Program Studi sudah sesuai. Lengkapi data kontak (Email/HP) yang aktif.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952500" y="3251745"/>
            <a:ext cx="49053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Step 2: Berkas Pendukung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Unggah dokumen (PDF/JPG/PNG) sesuai persyaratan prodi.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952500" y="3943201"/>
            <a:ext cx="4905375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Indikator Upload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Sistem akan menampilkan tanda centang </a:t>
            </a:r>
            <a:r>
              <a:rPr lang="en-US"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✔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untuk file yang sudah terupload dan tanda seru </a:t>
            </a:r>
            <a:r>
              <a:rPr lang="en-US"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❗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untuk yang belum.</a:t>
            </a:r>
            <a:endParaRPr/>
          </a:p>
        </p:txBody>
      </p:sp>
      <p:pic>
        <p:nvPicPr>
          <p:cNvPr id="183" name="Google Shape;183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32886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294608"/>
            <a:ext cx="1428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3986063"/>
            <a:ext cx="2190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Detail: Biodata &amp; Upload Berkas</a:t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20404"/>
            <a:ext cx="2547937" cy="28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5187" y="2520404"/>
            <a:ext cx="2547937" cy="28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2520404"/>
            <a:ext cx="2547937" cy="28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562" y="2520404"/>
            <a:ext cx="2547937" cy="28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4468" y="2815679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/>
        </p:nvSpPr>
        <p:spPr>
          <a:xfrm>
            <a:off x="1480423" y="3768179"/>
            <a:ext cx="730091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Prodi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866775" y="4215854"/>
            <a:ext cx="1957387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Memverifikasi kelengkapan berkas akademik mahasiswa.</a:t>
            </a:r>
            <a:endParaRPr/>
          </a:p>
        </p:txBody>
      </p:sp>
      <p:pic>
        <p:nvPicPr>
          <p:cNvPr id="200" name="Google Shape;200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98156" y="2815679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/>
        </p:nvSpPr>
        <p:spPr>
          <a:xfrm>
            <a:off x="3754040" y="3768179"/>
            <a:ext cx="1850231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Laboratorium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3700462" y="4215854"/>
            <a:ext cx="1957387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Memastikan mahasiswa bebas tanggungan alat/bahan lab.</a:t>
            </a:r>
            <a:endParaRPr/>
          </a:p>
        </p:txBody>
      </p:sp>
      <p:pic>
        <p:nvPicPr>
          <p:cNvPr id="203" name="Google Shape;203;p19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1843" y="2815679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6567725" y="3768179"/>
            <a:ext cx="1890236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Perpustakaan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6534150" y="4215854"/>
            <a:ext cx="1957387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Wajib upload bukti bebas pustaka &amp; tidak ada pinjaman buku.</a:t>
            </a:r>
            <a:endParaRPr/>
          </a:p>
        </p:txBody>
      </p:sp>
      <p:pic>
        <p:nvPicPr>
          <p:cNvPr id="206" name="Google Shape;206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65531" y="2815679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/>
        </p:nvSpPr>
        <p:spPr>
          <a:xfrm>
            <a:off x="9951481" y="3768179"/>
            <a:ext cx="79009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BAUK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9367837" y="4215854"/>
            <a:ext cx="1957387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Pemeriksaan final status pembayaran administrasi keuangan.</a:t>
            </a:r>
            <a:endParaRPr/>
          </a:p>
        </p:txBody>
      </p:sp>
      <p:pic>
        <p:nvPicPr>
          <p:cNvPr id="209" name="Google Shape;209;p19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07343" y="3006179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12468" y="3006179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46156" y="3006179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32218" y="3006179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Proses Validasi Unit</a:t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/>
        </p:nvSpPr>
        <p:spPr>
          <a:xfrm>
            <a:off x="571500" y="2686050"/>
            <a:ext cx="555069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Submit Pendaftaran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571500" y="3133725"/>
            <a:ext cx="52863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Tombol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Submit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hanya aktif jika seluruh berkas wajib telah diunggah.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6334125" y="2686050"/>
            <a:ext cx="555069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1E40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Proses Revisi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6334125" y="3133725"/>
            <a:ext cx="5286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Jika ada berkas yang ditolak atau kurang: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952500" y="3825180"/>
            <a:ext cx="49053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Finalisasi: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Setelah submit, data terkunci dan tidak dapat diedit kecuali dikembalikan oleh admin.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6715125" y="3550890"/>
            <a:ext cx="4905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Status berubah menjadi </a:t>
            </a:r>
            <a:r>
              <a:rPr lang="en-US" sz="1350" b="1" i="0" u="none" strike="noStrike" cap="none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Revisi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6715125" y="3968055"/>
            <a:ext cx="4905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Cek pesan perbaikan di dashboard.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6715125" y="4385220"/>
            <a:ext cx="4905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Formulir terbuka kembali untuk edit.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6715125" y="4802385"/>
            <a:ext cx="4905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Lakukan </a:t>
            </a:r>
            <a:r>
              <a:rPr lang="en-US" sz="1350" b="1" i="0" u="none" strike="noStrike" cap="none">
                <a:solidFill>
                  <a:srgbClr val="0F172A"/>
                </a:solidFill>
                <a:latin typeface="Open Sans"/>
                <a:ea typeface="Open Sans"/>
                <a:cs typeface="Open Sans"/>
                <a:sym typeface="Open Sans"/>
              </a:rPr>
              <a:t>Submit Ulang</a:t>
            </a:r>
            <a:r>
              <a:rPr lang="en-US" sz="13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setelah diperbaiki.</a:t>
            </a:r>
            <a:endParaRPr/>
          </a:p>
        </p:txBody>
      </p:sp>
      <p:pic>
        <p:nvPicPr>
          <p:cNvPr id="229" name="Google Shape;22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86804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359375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401091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4428083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4125" y="4845248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Submit &amp; Revisi</a:t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p21"/>
          <p:cNvGraphicFramePr/>
          <p:nvPr>
            <p:extLst>
              <p:ext uri="{D42A27DB-BD31-4B8C-83A1-F6EECF244321}">
                <p14:modId xmlns:p14="http://schemas.microsoft.com/office/powerpoint/2010/main" val="1805184001"/>
              </p:ext>
            </p:extLst>
          </p:nvPr>
        </p:nvGraphicFramePr>
        <p:xfrm>
          <a:off x="571500" y="2057400"/>
          <a:ext cx="11049000" cy="3159000"/>
        </p:xfrm>
        <a:graphic>
          <a:graphicData uri="http://schemas.openxmlformats.org/drawingml/2006/table">
            <a:tbl>
              <a:tblPr firstRow="1" bandRow="1">
                <a:noFill/>
                <a:tableStyleId>{B8DCD11E-4711-44DC-9653-328A65AEC796}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4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Keterangan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40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Draft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Pendaftaran belum disubmit. Data masih bisa diubah bebas.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Berkas telah terkirim dan menunggu antrian verifikasi.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 smtClean="0">
                          <a:solidFill>
                            <a:srgbClr val="D9770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Pending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Terdapat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kekurangan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data/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berkas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Mahasiswa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wajib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memperbaiki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580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Approved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Pendaftaran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disetujui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sepenuhnya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Mahasiswa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terdaftar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yudisium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061356"/>
                  </a:ext>
                </a:extLst>
              </a:tr>
            </a:tbl>
          </a:graphicData>
        </a:graphic>
      </p:graphicFrame>
      <p:sp>
        <p:nvSpPr>
          <p:cNvPr id="242" name="Google Shape;242;p21"/>
          <p:cNvSpPr/>
          <p:nvPr/>
        </p:nvSpPr>
        <p:spPr>
          <a:xfrm>
            <a:off x="571500" y="2700337"/>
            <a:ext cx="3314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3886200" y="2700337"/>
            <a:ext cx="77343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571500" y="3327052"/>
            <a:ext cx="3314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3886200" y="3327052"/>
            <a:ext cx="77343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571500" y="3953767"/>
            <a:ext cx="3314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3886200" y="3953767"/>
            <a:ext cx="77343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571500" y="4580483"/>
            <a:ext cx="3314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3886200" y="4580483"/>
            <a:ext cx="77343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571500" y="5207198"/>
            <a:ext cx="3314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3886200" y="5207198"/>
            <a:ext cx="77343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571500" y="5833913"/>
            <a:ext cx="3314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3886200" y="5833913"/>
            <a:ext cx="77343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Kamus Status Verifikasi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445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Montserrat SemiBold</vt:lpstr>
      <vt:lpstr>Calibri</vt:lpstr>
      <vt:lpstr>Montserrat</vt:lpstr>
      <vt:lpstr>Open Sans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4</cp:revision>
  <dcterms:modified xsi:type="dcterms:W3CDTF">2025-12-11T08:03:13Z</dcterms:modified>
</cp:coreProperties>
</file>